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E833BE-7570-4D37-82E2-37AB24FB2407}">
  <a:tblStyle styleId="{21E833BE-7570-4D37-82E2-37AB24FB2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1.xml"/><Relationship Id="rId39" Type="http://schemas.openxmlformats.org/officeDocument/2006/relationships/font" Target="fonts/Oswald-regular.fntdata"/><Relationship Id="rId16" Type="http://schemas.openxmlformats.org/officeDocument/2006/relationships/slide" Target="slides/slide10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e8de3aec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e8de3aec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e8de3aec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e8de3aec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e8de3aec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e8de3aec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e82b5b3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e82b5b3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Tried several models, both from scratch and transfer learning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Also tried full image and cropped model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Models created from scratch range from 100,000-ish trainable params to 20 million (bullshit model) 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Tried transfer learning with VGG, ResNet and AlexNet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All came to similar scores at about 70% test accuracy, the best being BSModel2 with </a:t>
            </a:r>
            <a:r>
              <a:rPr b="1" lang="en" sz="1200">
                <a:solidFill>
                  <a:srgbClr val="E91D63"/>
                </a:solidFill>
                <a:latin typeface="Montserrat"/>
                <a:ea typeface="Montserrat"/>
                <a:cs typeface="Montserrat"/>
                <a:sym typeface="Montserrat"/>
              </a:rPr>
              <a:t>~78%</a:t>
            </a:r>
            <a:endParaRPr b="1" sz="1200">
              <a:solidFill>
                <a:srgbClr val="E91D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 doesn’t help much, nor did full size images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e82b5b3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e82b5b3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Data labeling could be better (made by nerds)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○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Some dresses are mislabeled 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○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We could have made corrections to the data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Distinction between Mini and Midi can be subjective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Hardware limitations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○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Increase image resolution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○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Deeper model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○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Maybe try grayscale instead of color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Montserrat"/>
              <a:buChar char="■"/>
            </a:pPr>
            <a:r>
              <a:rPr lang="en" sz="8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(I tried, doesn’t seem to make a difference)</a:t>
            </a:r>
            <a:endParaRPr sz="8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More noise in the dataset would improve the model and generalize better</a:t>
            </a:r>
            <a:endParaRPr sz="12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e8de3aec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e8de3aec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Describe the algorithms implemented and their pros and cons with respect to the data • Perform detailed model performance evaluation and comparison with appropriate metrics</a:t>
            </a:r>
            <a:endParaRPr sz="16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e82b5b3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e82b5b3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e82b5b3c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e82b5b3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e82b5b3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e82b5b3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e82b5b3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e82b5b3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e8de3ae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e8de3ae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cba9ed66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cba9ed66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e8de3aec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e8de3aec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Provide a mechanism (architecture) on how the model would be deployed • Provide a plan for model maintenance and a process for parameter update. 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MLOps 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Operationalize the proposed to the production. 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How would you deploy the model?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How would the consumers use this model?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How frequently do you expect to retrain the model?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How would you monitor the model?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Every time you capture, prediction?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Deploying the model as a service?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Streamlit?</a:t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cba9ed66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cba9ed66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e8de3aec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e8de3aec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eb61cd2e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eb61cd2e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e8de3aec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e8de3aec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c2932062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c2932062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8de3aec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8de3aec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eb61cd2e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eb61cd2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e8de3aec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e8de3aec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Describe the algorithms implemented and their pros and cons with respect to the data • Perform detailed model performance evaluation and comparison with appropriate metrics</a:t>
            </a:r>
            <a:endParaRPr sz="7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e8de3aecf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e8de3aecf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8de3aec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e8de3aec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393"/>
            <a:ext cx="91707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-4550" y="4807175"/>
            <a:ext cx="8776800" cy="1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-8807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47965"/>
          <a:stretch/>
        </p:blipFill>
        <p:spPr>
          <a:xfrm>
            <a:off x="3337600" y="4853232"/>
            <a:ext cx="3303574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34678" t="47965"/>
          <a:stretch/>
        </p:blipFill>
        <p:spPr>
          <a:xfrm>
            <a:off x="6614200" y="4853232"/>
            <a:ext cx="2158001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-1wZItf6h0REbfBQUc1rkHc3pgmFOUbQ/view" TargetMode="External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hyperlink" Target="https://towardsdatascience.com/deploying-an-image-classification-web-app-with-python-3753c46bb79" TargetMode="External"/><Relationship Id="rId5" Type="http://schemas.openxmlformats.org/officeDocument/2006/relationships/hyperlink" Target="https://www.analyticsvidhya.com/blog/2020/07/deploy-an-image-classification-model-using-flask/" TargetMode="External"/><Relationship Id="rId6" Type="http://schemas.openxmlformats.org/officeDocument/2006/relationships/hyperlink" Target="https://www.fairwinds.com/blog/heroku-vs.-kubernetes-the-big-differences-you-should-know" TargetMode="External"/><Relationship Id="rId7" Type="http://schemas.openxmlformats.org/officeDocument/2006/relationships/hyperlink" Target="https://machinelearningmastery.com/update-neural-network-models-with-more-data/" TargetMode="External"/><Relationship Id="rId8" Type="http://schemas.openxmlformats.org/officeDocument/2006/relationships/hyperlink" Target="https://neptune.ai/blog/mlops-architecture-guid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mlab.ie.cuhk.edu.hk/projects/DeepFashion/AttributePrediction.html" TargetMode="External"/><Relationship Id="rId4" Type="http://schemas.openxmlformats.org/officeDocument/2006/relationships/hyperlink" Target="https://towardsdatascience.com/deploying-an-image-classification-web-app-with-python-3753c46bb79" TargetMode="External"/><Relationship Id="rId11" Type="http://schemas.openxmlformats.org/officeDocument/2006/relationships/hyperlink" Target="https://machinelearningmastery.com/update-neural-network-models-with-more-data/" TargetMode="External"/><Relationship Id="rId10" Type="http://schemas.openxmlformats.org/officeDocument/2006/relationships/hyperlink" Target="https://www.fairwinds.com/blog/heroku-vs.-kubernetes-the-big-differences-you-should-know" TargetMode="External"/><Relationship Id="rId12" Type="http://schemas.openxmlformats.org/officeDocument/2006/relationships/hyperlink" Target="https://neptune.ai/blog/mlops-architecture-guide" TargetMode="External"/><Relationship Id="rId9" Type="http://schemas.openxmlformats.org/officeDocument/2006/relationships/hyperlink" Target="https://www.analyticsvidhya.com/blog/2020/07/deploy-an-image-classification-model-using-flask/" TargetMode="External"/><Relationship Id="rId5" Type="http://schemas.openxmlformats.org/officeDocument/2006/relationships/hyperlink" Target="https://www.analyticsvidhya.com/blog/2020/07/deploy-an-image-classification-model-using-flask/" TargetMode="External"/><Relationship Id="rId6" Type="http://schemas.openxmlformats.org/officeDocument/2006/relationships/hyperlink" Target="https://www.fairwinds.com/blog/heroku-vs.-kubernetes-the-big-differences-you-should-know" TargetMode="External"/><Relationship Id="rId7" Type="http://schemas.openxmlformats.org/officeDocument/2006/relationships/hyperlink" Target="https://machinelearningmastery.com/update-neural-network-models-with-more-data/" TargetMode="External"/><Relationship Id="rId8" Type="http://schemas.openxmlformats.org/officeDocument/2006/relationships/hyperlink" Target="https://towardsdatascience.com/deploying-an-image-classification-web-app-with-python-3753c46bb7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mlab.ie.cuhk.edu.hk/projects/DeepFashion/AttributePrediction.html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DeepFashion: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Dress Type Detection</a:t>
            </a:r>
            <a:endParaRPr b="1"/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868375" y="3398250"/>
            <a:ext cx="74979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Ahjeong </a:t>
            </a:r>
            <a:r>
              <a:rPr lang="en"/>
              <a:t>Yeo</a:t>
            </a:r>
            <a:r>
              <a:rPr lang="en"/>
              <a:t>m</a:t>
            </a:r>
            <a:r>
              <a:rPr lang="en"/>
              <a:t>, Akhir Syabani, </a:t>
            </a:r>
            <a:r>
              <a:rPr lang="en"/>
              <a:t>Kenji </a:t>
            </a:r>
            <a:r>
              <a:rPr lang="en"/>
              <a:t>Laurens</a:t>
            </a:r>
            <a:r>
              <a:rPr lang="en"/>
              <a:t>, </a:t>
            </a:r>
            <a:r>
              <a:rPr lang="en"/>
              <a:t>Steven</a:t>
            </a:r>
            <a:r>
              <a:rPr lang="en"/>
              <a:t> Wu</a:t>
            </a:r>
            <a:endParaRPr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4932200" y="4454350"/>
            <a:ext cx="3982800" cy="6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Deep Learning &amp; Image Recognition, Spring 2022</a:t>
            </a:r>
            <a:endParaRPr i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Epoch: 108/150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(early stopping)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loss: 0.0056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0.9985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val_loss: 1.4573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val_accuracy: 0.7654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Est. runtime: 40ms/step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538174"/>
            <a:ext cx="2434675" cy="184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25" y="2627775"/>
            <a:ext cx="2409515" cy="1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2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450" y="1418050"/>
            <a:ext cx="2551775" cy="1840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414775" y="3636075"/>
            <a:ext cx="50256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High accuracy, yet large gap / overfitting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4" y="538175"/>
            <a:ext cx="2434675" cy="179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775" y="2636425"/>
            <a:ext cx="2434675" cy="176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Model 1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450" y="1468825"/>
            <a:ext cx="2551775" cy="182668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Epoch: 69/150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(early stopping)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loss: 0.5162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0.8812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0.8094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val_accuracy: 0.7807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Est. runtime: 30ms/step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414775" y="3636075"/>
            <a:ext cx="5025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Simpler customized architecture with good/acceptable performance with decent consistency across training and validation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4" y="538174"/>
            <a:ext cx="2304350" cy="178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775" y="2636425"/>
            <a:ext cx="2304351" cy="175246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4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Model 2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275" y="1468825"/>
            <a:ext cx="2551775" cy="18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Epoch: 61/150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(early stopping)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loss: 0.1309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0.9934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val_loss: 1.2711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val_accuracy: 0.7355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Est. runtime: 103ms/step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14775" y="3636075"/>
            <a:ext cx="5025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More complex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customized architecture with good/acceptable performance but produce overfitting 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and Evaluation</a:t>
            </a:r>
            <a:endParaRPr/>
          </a:p>
        </p:txBody>
      </p:sp>
      <p:graphicFrame>
        <p:nvGraphicFramePr>
          <p:cNvPr id="246" name="Google Shape;246;p25"/>
          <p:cNvGraphicFramePr/>
          <p:nvPr/>
        </p:nvGraphicFramePr>
        <p:xfrm>
          <a:off x="397650" y="14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{21E833BE-7570-4D37-82E2-37AB24FB2407}</a:tableStyleId>
              </a:tblPr>
              <a:tblGrid>
                <a:gridCol w="1659225"/>
                <a:gridCol w="1659225"/>
                <a:gridCol w="1659225"/>
                <a:gridCol w="1659225"/>
                <a:gridCol w="1659225"/>
              </a:tblGrid>
              <a:tr h="44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ResNet50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VGG16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AlexNet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 Model 1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 Model 2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08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0.65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0.80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75%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66%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Layers: 50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Params: 23mn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Est. runtime: 50ms/step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1.00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1.02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50%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47%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Layers: 16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Params: 138mn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Est. runtime: 50ms/step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0.01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1.46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99%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77%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Layers: 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Params: 62mn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Est. runtime: 30ms/step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0.52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0.81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88%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78%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Layers: 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Params: 146k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Est. runtime: 40ms/step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0.13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0.74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Training: 99%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Validation: 74%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Layers: 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Params: 28mn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Est. runtime: 103ms/step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311700" y="1316425"/>
            <a:ext cx="4119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distinction on ‘mini’ &amp; ‘midi’ classifications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clean-up on labeling (handling </a:t>
            </a:r>
            <a:r>
              <a:rPr lang="en"/>
              <a:t>mislabeled</a:t>
            </a:r>
            <a:r>
              <a:rPr lang="en"/>
              <a:t>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higher image resolutions</a:t>
            </a:r>
            <a:endParaRPr/>
          </a:p>
        </p:txBody>
      </p:sp>
      <p:sp>
        <p:nvSpPr>
          <p:cNvPr id="252" name="Google Shape;2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Further Improvements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4621125" y="1298000"/>
            <a:ext cx="4119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Execution: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larger hardware/software capacity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deeper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experiment with grayscale images (initial assessment: no difference)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noise for better model generalization</a:t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-1237" l="80170" r="0" t="68506"/>
          <a:stretch/>
        </p:blipFill>
        <p:spPr>
          <a:xfrm>
            <a:off x="1528378" y="3339224"/>
            <a:ext cx="1078875" cy="12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2</a:t>
            </a:r>
            <a:r>
              <a:rPr b="1" lang="en" u="sng"/>
              <a:t>:  Object Detection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Summary</a:t>
            </a:r>
            <a:endParaRPr/>
          </a:p>
        </p:txBody>
      </p:sp>
      <p:graphicFrame>
        <p:nvGraphicFramePr>
          <p:cNvPr id="262" name="Google Shape;262;p27"/>
          <p:cNvGraphicFramePr/>
          <p:nvPr/>
        </p:nvGraphicFramePr>
        <p:xfrm>
          <a:off x="397650" y="136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{21E833BE-7570-4D37-82E2-37AB24FB2407}</a:tableStyleId>
              </a:tblPr>
              <a:tblGrid>
                <a:gridCol w="3990325"/>
              </a:tblGrid>
              <a:tr h="48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Modeling Design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57125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Tried to fit to a YOLOv3 custom object detection using ImageAI API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smaller subset was was used (only about 230 images for each category)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Created annotations for all images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33350" lvl="1" marL="685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○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Annotations are in PASCAL Visual Object Classes (VOC) format 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33350" lvl="1" marL="685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○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Used the bounding boxes provided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3" name="Google Shape;263;p27"/>
          <p:cNvGraphicFramePr/>
          <p:nvPr/>
        </p:nvGraphicFramePr>
        <p:xfrm>
          <a:off x="4572000" y="136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{21E833BE-7570-4D37-82E2-37AB24FB2407}</a:tableStyleId>
              </a:tblPr>
              <a:tblGrid>
                <a:gridCol w="3990325"/>
              </a:tblGrid>
              <a:tr h="48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Execution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57125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 took a very long time, 13 epochs took 2 hours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Montserrat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 out of Colab GPU runtime allocation </a:t>
                      </a:r>
                      <a:endParaRPr sz="12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25" y="2571747"/>
            <a:ext cx="3856276" cy="16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311700" y="1468825"/>
            <a:ext cx="307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Full images used (uncropped to bounding boxes)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Full resolution used for each image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Bounding boxes were already part of dataset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Had to retrain the model from scratch according to using ImageAI API</a:t>
            </a:r>
            <a:endParaRPr/>
          </a:p>
        </p:txBody>
      </p:sp>
      <p:sp>
        <p:nvSpPr>
          <p:cNvPr id="270" name="Google Shape;2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311700" y="296300"/>
            <a:ext cx="8520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2</a:t>
            </a:r>
            <a:r>
              <a:rPr b="1" lang="en" u="sng"/>
              <a:t>:  Object Detection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Video Detection: Model Creation &amp; Engineering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25" y="1647944"/>
            <a:ext cx="3723074" cy="13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375" y="1349787"/>
            <a:ext cx="1487075" cy="20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825" y="3832871"/>
            <a:ext cx="4636849" cy="7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311700" y="1468825"/>
            <a:ext cx="5175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Pinterest video of a woman trying out different dresses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Tried all mini, midi and maxi dresses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showing type of dress is from the video and not annotated by the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prediction is unfortunately annotated out of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training images lacking much noise</a:t>
            </a:r>
            <a:endParaRPr/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311700" y="296300"/>
            <a:ext cx="8520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2</a:t>
            </a:r>
            <a:r>
              <a:rPr b="1" lang="en" u="sng"/>
              <a:t>:  Object Detection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Custom Object Detection Video</a:t>
            </a:r>
            <a:endParaRPr/>
          </a:p>
        </p:txBody>
      </p:sp>
      <p:pic>
        <p:nvPicPr>
          <p:cNvPr id="282" name="Google Shape;282;p29" title="mmm_video_detected.mp4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547" y="870675"/>
            <a:ext cx="2020175" cy="35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5540975" y="4490500"/>
            <a:ext cx="253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https://www.pinterest.com/pin/mini-midi-maxis-oh-my-video--209628557647083293/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311700" y="296300"/>
            <a:ext cx="8520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2</a:t>
            </a:r>
            <a:r>
              <a:rPr b="1" lang="en" u="sng"/>
              <a:t>:  Object Detection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Evaluation</a:t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0" y="3018300"/>
            <a:ext cx="2779850" cy="1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245850" y="1241600"/>
            <a:ext cx="3492000" cy="1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Unable to create robust model due to lacking GPU allocation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model was most confident with Maxi dresses, and almost unable to detect Mini dress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Very low mAP score (Mean Average Precision)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775" y="1075146"/>
            <a:ext cx="2757749" cy="15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4338150" y="2851475"/>
            <a:ext cx="4214100" cy="1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training images lack any noise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 images are highly focused on the dresses themselves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Might cause the model to assume the dress should take up the whole screen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Since label annotations are placed above detection bounds, our demo video did not show any annotations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images that has a background instead of the whole image (noisy </a:t>
            </a:r>
            <a:r>
              <a:rPr lang="en"/>
              <a:t>images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more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transfer learning with trained detection model or other general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version of YOLOv5 can be used for improvement </a:t>
            </a:r>
            <a:endParaRPr/>
          </a:p>
        </p:txBody>
      </p:sp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311700" y="296300"/>
            <a:ext cx="8520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2</a:t>
            </a:r>
            <a:r>
              <a:rPr b="1" lang="en" u="sng"/>
              <a:t>:  Object Detection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Limitations and Further Improvements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DeepFashion: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Dress Type Detection</a:t>
            </a:r>
            <a:endParaRPr/>
          </a:p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Abstract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EDA &amp;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Building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Modeling 1: Image Classification (</a:t>
            </a:r>
            <a:r>
              <a:rPr lang="en"/>
              <a:t>ResNet, VGG, AlexNet, 2 Custom Models)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Modeling 2: Object Detection (YOLO)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Deployment/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 </a:t>
            </a:r>
            <a:endParaRPr/>
          </a:p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</a:t>
            </a:r>
            <a:endParaRPr b="1"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311700" y="12238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Classification: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Fashion Recommendation Powered By DL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Attributes extracted from image classification can help enhance the fashion companies’ recommendation to consumers based on purchase or search history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can hover on image and see specific article label and this hover action can micro-logged and used for building fine-tuned recommendation as fashion outfit photos generally contain many items in one outfit.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Video scene labeling is a popular DL application. Now fashion object detection can add more complex information to the description of the video scene. (ie. A woman with leopard maxi dress and blue eyes are carrying her weekender bag)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Tiktok and Reels can use this algorithm to extract information from videos and read the real-time fashion trends globally </a:t>
            </a:r>
            <a:endParaRPr/>
          </a:p>
        </p:txBody>
      </p:sp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5021" r="2153" t="0"/>
          <a:stretch/>
        </p:blipFill>
        <p:spPr>
          <a:xfrm>
            <a:off x="0" y="725000"/>
            <a:ext cx="9144000" cy="41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311700" y="-8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Deployment/Management</a:t>
            </a:r>
            <a:endParaRPr b="1"/>
          </a:p>
        </p:txBody>
      </p:sp>
      <p:sp>
        <p:nvSpPr>
          <p:cNvPr id="314" name="Google Shape;3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0" y="4341950"/>
            <a:ext cx="510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4"/>
              </a:rPr>
              <a:t>https://towardsdatascience.com/deploying-an-image-classification-web-app-with-python-3753c46bb79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5"/>
              </a:rPr>
              <a:t>https://www.analyticsvidhya.com/blog/2020/07/deploy-an-image-classification-model-using-flask/</a:t>
            </a:r>
            <a:r>
              <a:rPr lang="en" sz="500"/>
              <a:t>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6"/>
              </a:rPr>
              <a:t>https://www.fairwinds.com/blog/heroku-vs.-kubernetes-the-big-differences-you-should-know</a:t>
            </a:r>
            <a:r>
              <a:rPr lang="en" sz="500"/>
              <a:t>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7"/>
              </a:rPr>
              <a:t>https://machinelearningmastery.com/update-neural-network-models-with-more-data/</a:t>
            </a:r>
            <a:r>
              <a:rPr lang="en" sz="500"/>
              <a:t> 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8"/>
              </a:rPr>
              <a:t>https://neptune.ai/blog/mlops-architecture-guide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Deployment/Management</a:t>
            </a:r>
            <a:endParaRPr/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that new input data will come in </a:t>
            </a:r>
            <a:r>
              <a:rPr lang="en"/>
              <a:t>rapidly (fashion evolves rapidly), dynamic training architecture is optimal where model is re-trained with constant data feed into the data pipeline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of automated data versioning, monitoring, and continuous deployment of the model is essential using a scheduling tool/ trigger-based orchestration tool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 will be a good scalable option for our runtime environment as it is portable, executable anywhere and model-agnostic. Also, it can optimize the resources for ML workload</a:t>
            </a:r>
            <a:endParaRPr/>
          </a:p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311700" y="9572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Selecting and preparing the right training data is crucial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enough variance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Correct labeling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image augmentation when possible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Pre-trained models sometimes are not the way to go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balance </a:t>
            </a:r>
            <a:r>
              <a:rPr lang="en"/>
              <a:t>computing</a:t>
            </a:r>
            <a:r>
              <a:rPr lang="en"/>
              <a:t> power and expected accuracy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need to retrain the model and fine-tune the parameters and layers for a better fit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Careful adjustment to manage model tendency to overfitting</a:t>
            </a:r>
            <a:endParaRPr/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35" name="Google Shape;335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References:</a:t>
            </a:r>
            <a:endParaRPr b="1"/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●"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https://mmlab.ie.cuhk.edu.hk/projects/DeepFashion/AttributePrediction.html</a:t>
            </a:r>
            <a:endParaRPr/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●"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https://towardsdatascience.com/deploying-an-image-classification-web-app-with-python-3753c46bb79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●"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https://www.analyticsvidhya.com/blog/2020/07/deploy-an-image-classification-model-using-flask/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●"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https://www.fairwinds.com/blog/heroku-vs.-kubernetes-the-big-differences-you-should-know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●"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https://machinelearningmastery.com/update-neural-network-models-with-more-data/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https://towardsdatascience.com/deploying-an-image-classification-web-app-with-python-3753c46bb79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https://www.analyticsvidhya.com/blog/2020/07/deploy-an-image-classification-model-using-flask/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https://www.fairwinds.com/blog/heroku-vs.-kubernetes-the-big-differences-you-should-know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https://machinelearningmastery.com/update-neural-network-models-with-more-data/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https://neptune.ai/blog/mlops-architecture-guide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311700" y="143900"/>
            <a:ext cx="53955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Abstract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311700" y="935425"/>
            <a:ext cx="53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Problem: </a:t>
            </a:r>
            <a:endParaRPr b="1" sz="1600"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Fashion requires deeper understanding: it keeps evolving and producing new style variations.</a:t>
            </a:r>
            <a:endParaRPr sz="1200"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Classifying different types of clothing is important as a base for more advanced works of deep </a:t>
            </a:r>
            <a:r>
              <a:rPr lang="en" sz="1200"/>
              <a:t>learning</a:t>
            </a:r>
            <a:r>
              <a:rPr lang="en" sz="1200"/>
              <a:t> in fashion.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Approach:</a:t>
            </a:r>
            <a:endParaRPr b="1" sz="1600"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Object detection model solves the problem of recognizing types of clothes. </a:t>
            </a:r>
            <a:endParaRPr sz="1200"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From the the whole dataset of 200,000+ images on various clothing pieces, our team narrowed down the scope to female dress category and then focused on detecting three dress types (Mini, Midi, Maxi) due to hardware limitations. 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Results:</a:t>
            </a:r>
            <a:endParaRPr b="1" sz="1600"/>
          </a:p>
          <a:p>
            <a:pPr indent="-29908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&gt;70% of accuracy detecting three types of dress.</a:t>
            </a:r>
            <a:endParaRPr sz="1200"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635475" y="765625"/>
            <a:ext cx="1426800" cy="30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DeepFashion</a:t>
            </a:r>
            <a:endParaRPr b="1"/>
          </a:p>
        </p:txBody>
      </p:sp>
      <p:sp>
        <p:nvSpPr>
          <p:cNvPr id="113" name="Google Shape;113;p15"/>
          <p:cNvSpPr/>
          <p:nvPr/>
        </p:nvSpPr>
        <p:spPr>
          <a:xfrm>
            <a:off x="6635475" y="1431000"/>
            <a:ext cx="1426800" cy="30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Category: Dress</a:t>
            </a:r>
            <a:endParaRPr sz="1100"/>
          </a:p>
        </p:txBody>
      </p:sp>
      <p:sp>
        <p:nvSpPr>
          <p:cNvPr id="114" name="Google Shape;114;p15"/>
          <p:cNvSpPr/>
          <p:nvPr/>
        </p:nvSpPr>
        <p:spPr>
          <a:xfrm>
            <a:off x="6044600" y="2141325"/>
            <a:ext cx="10101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Images</a:t>
            </a:r>
            <a:endParaRPr sz="1100"/>
          </a:p>
        </p:txBody>
      </p:sp>
      <p:sp>
        <p:nvSpPr>
          <p:cNvPr id="115" name="Google Shape;115;p15"/>
          <p:cNvSpPr/>
          <p:nvPr/>
        </p:nvSpPr>
        <p:spPr>
          <a:xfrm>
            <a:off x="7822200" y="2141325"/>
            <a:ext cx="10101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Types/ Attributes</a:t>
            </a:r>
            <a:endParaRPr sz="1100"/>
          </a:p>
        </p:txBody>
      </p:sp>
      <p:cxnSp>
        <p:nvCxnSpPr>
          <p:cNvPr id="116" name="Google Shape;116;p15"/>
          <p:cNvCxnSpPr>
            <a:stCxn id="113" idx="2"/>
            <a:endCxn id="114" idx="0"/>
          </p:cNvCxnSpPr>
          <p:nvPr/>
        </p:nvCxnSpPr>
        <p:spPr>
          <a:xfrm flipH="1">
            <a:off x="6549675" y="1739400"/>
            <a:ext cx="7992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>
            <a:stCxn id="113" idx="2"/>
            <a:endCxn id="115" idx="0"/>
          </p:cNvCxnSpPr>
          <p:nvPr/>
        </p:nvCxnSpPr>
        <p:spPr>
          <a:xfrm>
            <a:off x="7348875" y="1739400"/>
            <a:ext cx="9783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5"/>
          <p:cNvSpPr/>
          <p:nvPr/>
        </p:nvSpPr>
        <p:spPr>
          <a:xfrm>
            <a:off x="7000388" y="1158788"/>
            <a:ext cx="696975" cy="187438"/>
          </a:xfrm>
          <a:prstGeom prst="flowChartMerg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5"/>
          <p:cNvCxnSpPr/>
          <p:nvPr/>
        </p:nvCxnSpPr>
        <p:spPr>
          <a:xfrm>
            <a:off x="7054700" y="2227025"/>
            <a:ext cx="7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7054700" y="2353000"/>
            <a:ext cx="7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7054700" y="2470175"/>
            <a:ext cx="7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/>
          <p:nvPr/>
        </p:nvSpPr>
        <p:spPr>
          <a:xfrm>
            <a:off x="7212400" y="2587350"/>
            <a:ext cx="273000" cy="40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635475" y="3106525"/>
            <a:ext cx="1426800" cy="12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Modeling 1</a:t>
            </a:r>
            <a:r>
              <a:rPr b="1" lang="en" sz="1100"/>
              <a:t>: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Classification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Modeling 2</a:t>
            </a:r>
            <a:r>
              <a:rPr b="1" lang="en" sz="1100"/>
              <a:t>: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 Detection</a:t>
            </a:r>
            <a:endParaRPr sz="1100"/>
          </a:p>
        </p:txBody>
      </p:sp>
      <p:sp>
        <p:nvSpPr>
          <p:cNvPr id="124" name="Google Shape;124;p15"/>
          <p:cNvSpPr txBox="1"/>
          <p:nvPr/>
        </p:nvSpPr>
        <p:spPr>
          <a:xfrm>
            <a:off x="6635475" y="486850"/>
            <a:ext cx="14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EDA: Data Description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311700" y="859225"/>
            <a:ext cx="5272200" cy="27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160"/>
              <a:t>Dataset: </a:t>
            </a:r>
            <a:r>
              <a:rPr b="1" lang="en" sz="1160"/>
              <a:t>DeepFashion</a:t>
            </a:r>
            <a:r>
              <a:rPr lang="en" sz="1160"/>
              <a:t> Attribute Prediction Dataset (</a:t>
            </a:r>
            <a:r>
              <a:rPr lang="en" sz="116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160"/>
              <a:t>)</a:t>
            </a:r>
            <a:endParaRPr sz="11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Multimedia Laboratory, The </a:t>
            </a:r>
            <a:r>
              <a:rPr lang="en" sz="1160"/>
              <a:t>Chinese University of Hong Kong</a:t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Images and </a:t>
            </a:r>
            <a:r>
              <a:rPr lang="en" sz="1160"/>
              <a:t>attributes of 289,222 clothing articles of various types and categories  </a:t>
            </a:r>
            <a:endParaRPr b="1"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Exactly 1000 attributes:</a:t>
            </a:r>
            <a:endParaRPr sz="1160"/>
          </a:p>
          <a:p>
            <a:pPr indent="-284480" lvl="1" marL="914400" rtl="0" algn="l">
              <a:spcBef>
                <a:spcPts val="0"/>
              </a:spcBef>
              <a:spcAft>
                <a:spcPts val="0"/>
              </a:spcAft>
              <a:buSzPts val="880"/>
              <a:buChar char="○"/>
            </a:pPr>
            <a:r>
              <a:rPr lang="en" sz="880"/>
              <a:t>simple attributes (dress, trousers, shirt, blouse, etc)</a:t>
            </a:r>
            <a:endParaRPr sz="880"/>
          </a:p>
          <a:p>
            <a:pPr indent="-284480" lvl="1" marL="914400" rtl="0" algn="l">
              <a:spcBef>
                <a:spcPts val="0"/>
              </a:spcBef>
              <a:spcAft>
                <a:spcPts val="0"/>
              </a:spcAft>
              <a:buSzPts val="880"/>
              <a:buChar char="○"/>
            </a:pPr>
            <a:r>
              <a:rPr lang="en" sz="880"/>
              <a:t>complex attributes (plaid, a-line, collared, sheer, etc)</a:t>
            </a:r>
            <a:endParaRPr sz="88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Each clothing can and do possess multiple attributes</a:t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Mostly frontal and focused on the clothes only</a:t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Bounding boxes included, to further narrow down the image to each clothing only</a:t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Background images are varied: empty or some environment</a:t>
            </a:r>
            <a:endParaRPr sz="1160"/>
          </a:p>
          <a:p>
            <a:pPr indent="-302260" lvl="0" marL="457200" rtl="0" algn="l"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en" sz="1160"/>
              <a:t>Various resolutions, mostly around 300 x 300</a:t>
            </a:r>
            <a:endParaRPr sz="1160"/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504675" y="3679375"/>
            <a:ext cx="4817100" cy="58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Selected samples: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female dress category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(attributes/types: mini, midi, maxi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00" y="392450"/>
            <a:ext cx="3256401" cy="148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3050" y="4517725"/>
            <a:ext cx="682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https://mmlab.ie.cuhk.edu.hk/projects/DeepFashion.html</a:t>
            </a:r>
            <a:endParaRPr sz="800"/>
          </a:p>
        </p:txBody>
      </p:sp>
      <p:sp>
        <p:nvSpPr>
          <p:cNvPr id="135" name="Google Shape;135;p16"/>
          <p:cNvSpPr/>
          <p:nvPr/>
        </p:nvSpPr>
        <p:spPr>
          <a:xfrm>
            <a:off x="6947538" y="1977863"/>
            <a:ext cx="696975" cy="187438"/>
          </a:xfrm>
          <a:prstGeom prst="flowChartMerg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686" y="2187450"/>
            <a:ext cx="3474702" cy="25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4201200" y="372500"/>
            <a:ext cx="4762500" cy="43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499"/>
              <a:buNone/>
            </a:pPr>
            <a:r>
              <a:rPr lang="en" sz="2000"/>
              <a:t>Examples from Dataset</a:t>
            </a:r>
            <a:endParaRPr sz="2000"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311700" y="1162950"/>
            <a:ext cx="37596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465"/>
              <a:t>Different Dress Types:</a:t>
            </a:r>
            <a:endParaRPr b="1" sz="146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Three dress types were trained given the restriction of the project scope. </a:t>
            </a:r>
            <a:endParaRPr sz="1465"/>
          </a:p>
          <a:p>
            <a:pPr indent="-3216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65"/>
              <a:buChar char="●"/>
            </a:pPr>
            <a:r>
              <a:rPr b="1" lang="en" sz="1465"/>
              <a:t>Mini dresses: </a:t>
            </a:r>
            <a:r>
              <a:rPr lang="en" sz="1465"/>
              <a:t>above the knee height around the thighs</a:t>
            </a:r>
            <a:endParaRPr sz="1465"/>
          </a:p>
          <a:p>
            <a:pPr indent="-3216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b="1" lang="en" sz="1465"/>
              <a:t>Midi dresses:</a:t>
            </a:r>
            <a:r>
              <a:rPr lang="en" sz="1465"/>
              <a:t> crops at knee length</a:t>
            </a:r>
            <a:endParaRPr sz="1465"/>
          </a:p>
          <a:p>
            <a:pPr indent="-3216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b="1" lang="en" sz="1465"/>
              <a:t>Maxi dresses: </a:t>
            </a:r>
            <a:r>
              <a:rPr lang="en" sz="1465"/>
              <a:t>longer than knee length, often to the ankles</a:t>
            </a:r>
            <a:endParaRPr sz="1465"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27575" l="0" r="0" t="22105"/>
          <a:stretch/>
        </p:blipFill>
        <p:spPr>
          <a:xfrm>
            <a:off x="4252175" y="2271300"/>
            <a:ext cx="4762500" cy="23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4">
            <a:alphaModFix/>
          </a:blip>
          <a:srcRect b="0" l="0" r="0" t="63594"/>
          <a:stretch/>
        </p:blipFill>
        <p:spPr>
          <a:xfrm>
            <a:off x="7462250" y="962650"/>
            <a:ext cx="944709" cy="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67499" l="0" r="38912" t="0"/>
          <a:stretch/>
        </p:blipFill>
        <p:spPr>
          <a:xfrm>
            <a:off x="6086275" y="962650"/>
            <a:ext cx="646446" cy="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34401" l="0" r="27330" t="32214"/>
          <a:stretch/>
        </p:blipFill>
        <p:spPr>
          <a:xfrm>
            <a:off x="4608075" y="962644"/>
            <a:ext cx="748675" cy="966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4877560" y="1964713"/>
            <a:ext cx="209700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368660" y="1964700"/>
            <a:ext cx="209700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7859760" y="1964713"/>
            <a:ext cx="209700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EDA: Data Description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279550" y="296300"/>
            <a:ext cx="6197100" cy="8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 &amp; Preprocessing: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Engineering &amp; Feature Selection</a:t>
            </a:r>
            <a:endParaRPr b="1"/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92290" y="2018059"/>
            <a:ext cx="565200" cy="5355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___________________________</a:t>
            </a:r>
            <a:endParaRPr sz="600"/>
          </a:p>
        </p:txBody>
      </p:sp>
      <p:sp>
        <p:nvSpPr>
          <p:cNvPr id="159" name="Google Shape;159;p18"/>
          <p:cNvSpPr/>
          <p:nvPr/>
        </p:nvSpPr>
        <p:spPr>
          <a:xfrm>
            <a:off x="544690" y="2170459"/>
            <a:ext cx="565200" cy="5355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___________________________</a:t>
            </a:r>
            <a:endParaRPr sz="600"/>
          </a:p>
        </p:txBody>
      </p:sp>
      <p:sp>
        <p:nvSpPr>
          <p:cNvPr id="160" name="Google Shape;160;p18"/>
          <p:cNvSpPr/>
          <p:nvPr/>
        </p:nvSpPr>
        <p:spPr>
          <a:xfrm>
            <a:off x="697090" y="2322859"/>
            <a:ext cx="565200" cy="5355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___________________________</a:t>
            </a:r>
            <a:endParaRPr sz="600"/>
          </a:p>
        </p:txBody>
      </p:sp>
      <p:sp>
        <p:nvSpPr>
          <p:cNvPr id="161" name="Google Shape;161;p18"/>
          <p:cNvSpPr/>
          <p:nvPr/>
        </p:nvSpPr>
        <p:spPr>
          <a:xfrm>
            <a:off x="849490" y="2475259"/>
            <a:ext cx="565200" cy="5355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___________________________</a:t>
            </a:r>
            <a:endParaRPr sz="600"/>
          </a:p>
        </p:txBody>
      </p:sp>
      <p:sp>
        <p:nvSpPr>
          <p:cNvPr id="162" name="Google Shape;162;p18"/>
          <p:cNvSpPr/>
          <p:nvPr/>
        </p:nvSpPr>
        <p:spPr>
          <a:xfrm>
            <a:off x="354350" y="3508775"/>
            <a:ext cx="1023900" cy="9927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______________________________________________________________________________________________________________________________________________________</a:t>
            </a:r>
            <a:endParaRPr sz="600"/>
          </a:p>
        </p:txBody>
      </p:sp>
      <p:sp>
        <p:nvSpPr>
          <p:cNvPr id="163" name="Google Shape;163;p18"/>
          <p:cNvSpPr txBox="1"/>
          <p:nvPr/>
        </p:nvSpPr>
        <p:spPr>
          <a:xfrm>
            <a:off x="278150" y="1239256"/>
            <a:ext cx="1363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Raw Data: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tables as .txt files + ~3GB img zip file</a:t>
            </a:r>
            <a:endParaRPr sz="1000"/>
          </a:p>
        </p:txBody>
      </p:sp>
      <p:sp>
        <p:nvSpPr>
          <p:cNvPr id="164" name="Google Shape;164;p18"/>
          <p:cNvSpPr txBox="1"/>
          <p:nvPr/>
        </p:nvSpPr>
        <p:spPr>
          <a:xfrm>
            <a:off x="251728" y="3154775"/>
            <a:ext cx="11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Merged</a:t>
            </a:r>
            <a:endParaRPr sz="1300"/>
          </a:p>
        </p:txBody>
      </p:sp>
      <p:sp>
        <p:nvSpPr>
          <p:cNvPr id="165" name="Google Shape;165;p18"/>
          <p:cNvSpPr txBox="1"/>
          <p:nvPr/>
        </p:nvSpPr>
        <p:spPr>
          <a:xfrm>
            <a:off x="1829450" y="1247650"/>
            <a:ext cx="2748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Selection: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Image_name contains ‘Dress’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Attributes: ‘Mini’, ‘Midi’, ‘Maxi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Cleaning: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Removed mislabeled images: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labels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Multi-labeled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375" y="1566050"/>
            <a:ext cx="2376400" cy="16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4859575" y="1234450"/>
            <a:ext cx="23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Sampling &amp; Balancing Data: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8" name="Google Shape;168;p18"/>
          <p:cNvGraphicFramePr/>
          <p:nvPr/>
        </p:nvGraphicFramePr>
        <p:xfrm>
          <a:off x="4919925" y="329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{21E833BE-7570-4D37-82E2-37AB24FB2407}</a:tableStyleId>
              </a:tblPr>
              <a:tblGrid>
                <a:gridCol w="572225"/>
                <a:gridCol w="903175"/>
                <a:gridCol w="840650"/>
              </a:tblGrid>
              <a:tr h="2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Clean Set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Sample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Maxi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12,468 (70%)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3,000 (36%)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Midi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2,756 (16%)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2,756 (34%)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0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Mini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2,429 (14%)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2,429 (30%)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18"/>
          <p:cNvSpPr txBox="1"/>
          <p:nvPr/>
        </p:nvSpPr>
        <p:spPr>
          <a:xfrm>
            <a:off x="7448950" y="1213763"/>
            <a:ext cx="15492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Pre-processing: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Attributes are one-hot encoded (fill NA = 0)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Two separate image arrays: 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image,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cropped to the bounding boxes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 standardized and resized to (100, 100, 3) numpy array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06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Other pre-processing to follow each model requirements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63" y="2769520"/>
            <a:ext cx="2748636" cy="153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5081025" y="3299600"/>
            <a:ext cx="167400" cy="2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1591516" y="1421425"/>
            <a:ext cx="0" cy="30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4685513" y="1380075"/>
            <a:ext cx="8400" cy="3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8"/>
          <p:cNvCxnSpPr/>
          <p:nvPr/>
        </p:nvCxnSpPr>
        <p:spPr>
          <a:xfrm flipH="1">
            <a:off x="7380688" y="1380075"/>
            <a:ext cx="10800" cy="3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" name="Google Shape;175;p18"/>
          <p:cNvSpPr/>
          <p:nvPr/>
        </p:nvSpPr>
        <p:spPr>
          <a:xfrm rot="-5400000">
            <a:off x="1339720" y="3113113"/>
            <a:ext cx="696975" cy="187438"/>
          </a:xfrm>
          <a:prstGeom prst="flowChartMerg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 rot="-5400000">
            <a:off x="4432691" y="3113113"/>
            <a:ext cx="696975" cy="187438"/>
          </a:xfrm>
          <a:prstGeom prst="flowChartMerg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 rot="-5400000">
            <a:off x="7125925" y="3113113"/>
            <a:ext cx="696975" cy="187438"/>
          </a:xfrm>
          <a:prstGeom prst="flowChartMerg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311700" y="296300"/>
            <a:ext cx="8520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ResNet50, </a:t>
            </a:r>
            <a:r>
              <a:rPr lang="en"/>
              <a:t>VGG16, </a:t>
            </a:r>
            <a:r>
              <a:rPr lang="en"/>
              <a:t> AlexNet, Custom Model 1 &amp; 2</a:t>
            </a:r>
            <a:endParaRPr/>
          </a:p>
        </p:txBody>
      </p:sp>
      <p:sp>
        <p:nvSpPr>
          <p:cNvPr id="183" name="Google Shape;1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4" name="Google Shape;184;p19"/>
          <p:cNvGraphicFramePr/>
          <p:nvPr/>
        </p:nvGraphicFramePr>
        <p:xfrm>
          <a:off x="397650" y="14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{21E833BE-7570-4D37-82E2-37AB24FB2407}</a:tableStyleId>
              </a:tblPr>
              <a:tblGrid>
                <a:gridCol w="1659225"/>
                <a:gridCol w="1659225"/>
                <a:gridCol w="1659225"/>
                <a:gridCol w="1659225"/>
                <a:gridCol w="1659225"/>
              </a:tblGrid>
              <a:tr h="44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ResNet50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VGG16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AlexNet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 Model 1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 Model 2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35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Layers: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 convolutional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avg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Weight: imagenet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Activation: ReLU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Added dense layer with softmax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Early stopping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 million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Layers: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 convolutional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fully connected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 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Weight: imagenet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Activation: ReLU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Added dense layer with softmax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Early stopping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138 million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Layers: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 convolutional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fully connected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Activation: ReLU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Added dense layer with softmax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Early stopping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 million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Layers: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convolutional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fully connected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dropouts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batch normalization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Activation: ReLU, softmax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Early stopping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146 thousand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Layers: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 convolutional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fully connected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max pooling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dropouts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 batch normalization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Activation: ReLU, softmax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Early stopping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Parameters: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1270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Montserrat"/>
                        <a:buChar char="●"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 million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311700" y="13926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Epoch: 150/150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loss: 0.6483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0.7450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0.8019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val_accuracy: 0.6585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Est. runtime: 50ms/step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538175"/>
            <a:ext cx="2434675" cy="185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550" y="2686175"/>
            <a:ext cx="2434675" cy="18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0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300" y="1426097"/>
            <a:ext cx="2551771" cy="18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414775" y="3636075"/>
            <a:ext cx="5025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Good/acceptable accuracy, though validation set shows slower rate of improvement in each epoch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Epoch: 135/150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(early stopping)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loss: 1.0002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0.4980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val_loss: 1.0169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val_accuracy: 0.4667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Est. runtime: 50ms/step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775" y="538175"/>
            <a:ext cx="2434675" cy="17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712" y="2636425"/>
            <a:ext cx="2304339" cy="17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311700" y="296300"/>
            <a:ext cx="5025600" cy="10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Modeling 1</a:t>
            </a:r>
            <a:r>
              <a:rPr b="1" lang="en" u="sng"/>
              <a:t>:  Image Classification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VGG16</a:t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375" y="1429025"/>
            <a:ext cx="2551775" cy="1826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414775" y="3636075"/>
            <a:ext cx="5025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Lower accuracy, yet consistent performance across training and validation (minimized overfitting)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